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92000" cy="6858000"/>
  <p:notesSz cx="6858000" cy="914400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Helvetica Neue" panose="020B0604020202020204" charset="0"/>
      <p:regular r:id="rId55"/>
      <p:bold r:id="rId56"/>
      <p:italic r:id="rId57"/>
      <p:boldItalic r:id="rId58"/>
    </p:embeddedFont>
    <p:embeddedFont>
      <p:font typeface="Lato" panose="020F0502020204030203" pitchFamily="34" charset="0"/>
      <p:regular r:id="rId59"/>
      <p:bold r:id="rId60"/>
      <p:italic r:id="rId61"/>
      <p:boldItalic r:id="rId62"/>
    </p:embeddedFont>
    <p:embeddedFont>
      <p:font typeface="Source Sans Pro" panose="020B0503030403020204" pitchFamily="34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font" Target="fonts/font13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61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None/>
            </a:pPr>
            <a:r>
              <a:rPr lang="fr-FR" b="0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means that you don’t know need to know the details of HTML/CSS/JS until you want to go beyond the basics that Shiny provides for you.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means that whenever an input changes, Shiny can automatically figure out how to do the smallest amount of work to update all the related outputs.</a:t>
            </a:r>
            <a:endParaRPr/>
          </a:p>
        </p:txBody>
      </p:sp>
      <p:sp>
        <p:nvSpPr>
          <p:cNvPr id="245" name="Google Shape;245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markdown.rstudio.com/authoring_pandoc_markdown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yihui/rmarkdown/beamer-presentation.html" TargetMode="External"/><Relationship Id="rId7" Type="http://schemas.openxmlformats.org/officeDocument/2006/relationships/hyperlink" Target="https://bookdown.org/yihui/rmarkdown/revealjs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ookdown.org/yihui/rmarkdown/powerpoint-presentation.html" TargetMode="External"/><Relationship Id="rId5" Type="http://schemas.openxmlformats.org/officeDocument/2006/relationships/hyperlink" Target="https://bookdown.org/yihui/rmarkdown/slidy-presentation.html" TargetMode="External"/><Relationship Id="rId4" Type="http://schemas.openxmlformats.org/officeDocument/2006/relationships/hyperlink" Target="https://bookdown.org/yihui/rmarkdown/ioslides-presentation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tmlwidgets.org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://shiny.rstudio.com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rmarkdown.rstudio.com/" TargetMode="External"/><Relationship Id="rId7" Type="http://schemas.openxmlformats.org/officeDocument/2006/relationships/hyperlink" Target="https://github.com/daattali/shinyjs/blob/master/README.md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htmlwidgets.org/" TargetMode="External"/><Relationship Id="rId5" Type="http://schemas.openxmlformats.org/officeDocument/2006/relationships/hyperlink" Target="http://rstudio.github.io/shinythemes/" TargetMode="External"/><Relationship Id="rId4" Type="http://schemas.openxmlformats.org/officeDocument/2006/relationships/hyperlink" Target="http://rstudio.github.io/shinydashboard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andoc.org/" TargetMode="External"/><Relationship Id="rId4" Type="http://schemas.openxmlformats.org/officeDocument/2006/relationships/hyperlink" Target="http://yihui.name/knitr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wp-content/uploads/2015/03/rmarkdown-reference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fr-FR"/>
              <a:t>R markdown and Shiny</a:t>
            </a: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fr-FR"/>
              <a:t>“Processing large dataset with R”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/>
              <a:t>Code Languages</a:t>
            </a: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172778" y="1367910"/>
            <a:ext cx="44069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.Rmd file executes code in bash and python.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4130" y="1821378"/>
            <a:ext cx="7953632" cy="481636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2"/>
          <p:cNvSpPr/>
          <p:nvPr/>
        </p:nvSpPr>
        <p:spPr>
          <a:xfrm>
            <a:off x="10247870" y="2672829"/>
            <a:ext cx="1832919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•"/>
            </a:pPr>
            <a:r>
              <a:rPr lang="fr-FR" sz="1800" b="0" i="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Python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•"/>
            </a:pPr>
            <a:r>
              <a:rPr lang="fr-FR" sz="1800" b="0" i="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SQL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•"/>
            </a:pPr>
            <a:r>
              <a:rPr lang="fr-FR" sz="1800" b="0" i="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Bash</a:t>
            </a:r>
            <a:endParaRPr sz="1800" b="0" i="0">
              <a:solidFill>
                <a:srgbClr val="40404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•"/>
            </a:pPr>
            <a:r>
              <a:rPr lang="fr-FR" sz="1800" b="0" i="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Rcpp</a:t>
            </a:r>
            <a:endParaRPr sz="1800" b="0" i="0">
              <a:solidFill>
                <a:srgbClr val="40404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•"/>
            </a:pPr>
            <a:r>
              <a:rPr lang="fr-FR" sz="1800" b="0" i="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Stan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•"/>
            </a:pPr>
            <a:r>
              <a:rPr lang="fr-FR" sz="1800" b="0" i="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JavaScript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•"/>
            </a:pPr>
            <a:r>
              <a:rPr lang="fr-FR" sz="1800" b="0" i="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CSS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/>
              <a:t>Tables </a:t>
            </a:r>
            <a:endParaRPr/>
          </a:p>
        </p:txBody>
      </p:sp>
      <p:sp>
        <p:nvSpPr>
          <p:cNvPr id="163" name="Google Shape;163;p23"/>
          <p:cNvSpPr/>
          <p:nvPr/>
        </p:nvSpPr>
        <p:spPr>
          <a:xfrm>
            <a:off x="341870" y="1690688"/>
            <a:ext cx="1157004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By default, R Markdown displays data frames and matrixes as they would be in the R terminal (in a monospaced font). If you prefer that data be displayed with additional formatting you can use the </a:t>
            </a: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knitr::kable</a:t>
            </a:r>
            <a:r>
              <a:rPr lang="fr-FR" sz="1800" b="0" i="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 function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7762" y="2374693"/>
            <a:ext cx="7088659" cy="4292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400"/>
              <a:buFont typeface="Source Sans Pro"/>
              <a:buNone/>
            </a:pPr>
            <a:r>
              <a:rPr lang="fr-FR" b="0" i="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Markdown Basics</a:t>
            </a:r>
            <a:endParaRPr/>
          </a:p>
        </p:txBody>
      </p:sp>
      <p:sp>
        <p:nvSpPr>
          <p:cNvPr id="170" name="Google Shape;170;p24"/>
          <p:cNvSpPr/>
          <p:nvPr/>
        </p:nvSpPr>
        <p:spPr>
          <a:xfrm>
            <a:off x="391297" y="1407809"/>
            <a:ext cx="1132290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Format the text in your R Markdown file with </a:t>
            </a:r>
            <a:r>
              <a:rPr lang="fr-FR" sz="1800" b="0" i="0" u="sng" strike="noStrike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Pandoc’s Markdown</a:t>
            </a:r>
            <a:r>
              <a:rPr lang="fr-FR" sz="1800" b="0" i="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a set of markup annotations for plain text files. When you render your file, Pandoc transforms the marked up text into formatted text in your final file format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7584" y="2054140"/>
            <a:ext cx="7716795" cy="4694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4"/>
          <p:cNvSpPr/>
          <p:nvPr/>
        </p:nvSpPr>
        <p:spPr>
          <a:xfrm>
            <a:off x="8820666" y="2224208"/>
            <a:ext cx="4131276" cy="452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•"/>
            </a:pPr>
            <a:r>
              <a:rPr lang="fr-FR" sz="1800" b="0" i="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Headers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•"/>
            </a:pPr>
            <a:r>
              <a:rPr lang="fr-FR" sz="1800" b="0" i="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Lists</a:t>
            </a:r>
            <a:endParaRPr sz="1800" b="0" i="0">
              <a:solidFill>
                <a:srgbClr val="40404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•"/>
            </a:pPr>
            <a:r>
              <a:rPr lang="fr-FR" sz="1800" b="0" i="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Links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•"/>
            </a:pPr>
            <a:r>
              <a:rPr lang="fr-FR" sz="1800" b="0" i="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Images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•"/>
            </a:pPr>
            <a:r>
              <a:rPr lang="fr-FR" sz="1800" b="0" i="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Block quotes</a:t>
            </a:r>
            <a:endParaRPr sz="1800" b="0" i="0">
              <a:solidFill>
                <a:srgbClr val="40404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•"/>
            </a:pPr>
            <a:r>
              <a:rPr lang="fr-FR" sz="1800" b="0" i="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Latex equations</a:t>
            </a:r>
            <a:endParaRPr sz="1800" b="0" i="0">
              <a:solidFill>
                <a:srgbClr val="40404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•"/>
            </a:pPr>
            <a:r>
              <a:rPr lang="fr-FR" sz="1800" b="0" i="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Horizontal rules</a:t>
            </a:r>
            <a:endParaRPr sz="1800" b="0" i="0">
              <a:solidFill>
                <a:srgbClr val="40404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•"/>
            </a:pPr>
            <a:r>
              <a:rPr lang="fr-FR" sz="1800" b="0" i="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Tables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•"/>
            </a:pPr>
            <a:r>
              <a:rPr lang="fr-FR" sz="1800" b="0" i="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Footnotes</a:t>
            </a:r>
            <a:endParaRPr sz="1800" b="0" i="0">
              <a:solidFill>
                <a:srgbClr val="40404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•"/>
            </a:pPr>
            <a:r>
              <a:rPr lang="fr-FR" sz="1800" b="0" i="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Bibliographies and Citations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•"/>
            </a:pPr>
            <a:r>
              <a:rPr lang="fr-FR" sz="1800" b="0" i="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Slide breaks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•"/>
            </a:pPr>
            <a:r>
              <a:rPr lang="fr-FR" sz="1800" b="0" i="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Italicized text</a:t>
            </a:r>
            <a:endParaRPr sz="1800" b="0" i="0">
              <a:solidFill>
                <a:srgbClr val="40404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•"/>
            </a:pPr>
            <a:r>
              <a:rPr lang="fr-FR" sz="1800" b="0" i="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Bold text</a:t>
            </a:r>
            <a:endParaRPr sz="1800" b="0" i="0">
              <a:solidFill>
                <a:srgbClr val="40404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•"/>
            </a:pPr>
            <a:r>
              <a:rPr lang="fr-FR" sz="1800" b="0" i="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Superscripts</a:t>
            </a:r>
            <a:endParaRPr sz="1800" b="0" i="0">
              <a:solidFill>
                <a:srgbClr val="40404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•"/>
            </a:pPr>
            <a:r>
              <a:rPr lang="fr-FR" sz="1800" b="0" i="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Subscripts</a:t>
            </a:r>
            <a:endParaRPr sz="1800" b="0" i="0">
              <a:solidFill>
                <a:srgbClr val="40404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•"/>
            </a:pPr>
            <a:r>
              <a:rPr lang="fr-FR" sz="1800" b="0" i="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Strikethrough text</a:t>
            </a:r>
            <a:endParaRPr sz="1800" b="0" i="0">
              <a:solidFill>
                <a:srgbClr val="40404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400"/>
              <a:buFont typeface="Source Sans Pro"/>
              <a:buNone/>
            </a:pPr>
            <a:r>
              <a:rPr lang="fr-FR" b="0" i="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Markdown Basics</a:t>
            </a:r>
            <a:endParaRPr/>
          </a:p>
        </p:txBody>
      </p:sp>
      <p:sp>
        <p:nvSpPr>
          <p:cNvPr id="178" name="Google Shape;178;p25"/>
          <p:cNvSpPr/>
          <p:nvPr/>
        </p:nvSpPr>
        <p:spPr>
          <a:xfrm>
            <a:off x="1620079" y="1599228"/>
            <a:ext cx="9226467" cy="489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1524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Char char="•"/>
            </a:pPr>
            <a:r>
              <a:rPr lang="fr-FR" sz="2400" b="0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 # allows to organize the document in sections, subsections, … The more you add #, the more you go down into the subsections, subsubsections, …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-1524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Char char="•"/>
            </a:pPr>
            <a:r>
              <a:rPr lang="fr-FR" sz="2400" b="0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 * allows to higlight some part of the text: if you use one *tyty* it produces </a:t>
            </a:r>
            <a:r>
              <a:rPr lang="fr-FR" sz="2400" b="0" i="1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tyty</a:t>
            </a:r>
            <a:r>
              <a:rPr lang="fr-FR" sz="2400" b="0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If you use **tyty**, the text </a:t>
            </a:r>
            <a:r>
              <a:rPr lang="fr-FR" sz="2400" b="1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tyty</a:t>
            </a:r>
            <a:r>
              <a:rPr lang="fr-FR" sz="2400" b="0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will be in bold.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-1524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Char char="•"/>
            </a:pPr>
            <a:r>
              <a:rPr lang="fr-FR" sz="2400" b="0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 &gt; allows to create some “citation / remark box”: &gt; The citation that I would like to highlight!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-1524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Char char="•"/>
            </a:pPr>
            <a:r>
              <a:rPr lang="fr-FR" sz="2400" b="0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 is possible to provide online code using single quote. As an exemple: ls().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 b="1"/>
              <a:t>knitR</a:t>
            </a:r>
            <a:endParaRPr/>
          </a:p>
        </p:txBody>
      </p:sp>
      <p:sp>
        <p:nvSpPr>
          <p:cNvPr id="184" name="Google Shape;184;p26"/>
          <p:cNvSpPr/>
          <p:nvPr/>
        </p:nvSpPr>
        <p:spPr>
          <a:xfrm>
            <a:off x="265042" y="1398250"/>
            <a:ext cx="1192695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use the </a:t>
            </a:r>
            <a:r>
              <a:rPr lang="fr-FR" sz="1800" b="1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knitR</a:t>
            </a:r>
            <a:r>
              <a:rPr lang="fr-FR" sz="1800" b="0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package to compile R markdown documents. The specific function used to compile is the </a:t>
            </a: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knit</a:t>
            </a:r>
            <a:r>
              <a:rPr lang="fr-FR" sz="1800" b="0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function, which takes a filename as input. RStudio provides a button that makes it easier to compile the document.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97144" y="2255932"/>
            <a:ext cx="5752585" cy="4602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/>
              <a:t>Example </a:t>
            </a:r>
            <a:endParaRPr/>
          </a:p>
        </p:txBody>
      </p:sp>
      <p:sp>
        <p:nvSpPr>
          <p:cNvPr id="191" name="Google Shape;191;p27"/>
          <p:cNvSpPr/>
          <p:nvPr/>
        </p:nvSpPr>
        <p:spPr>
          <a:xfrm>
            <a:off x="465438" y="1272144"/>
            <a:ext cx="10888362" cy="578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 title: "Report on Gun Murders"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author: "Rafael Irizarry"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date: "`r format(Sys.Date())`"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output: github_document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```{r setup, include=FALSE}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knitr::opts_chunk$set(echo = TRUE)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```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## Introduction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a report on 2010 gun murder rates obtained from FBI reports. The original data was obtained from [this Wikipedia page](https://en.wikipedia.org/wiki/Murder_in_the_United_States_by_state). We are going to use the following library: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```{r loading-libs, message=FALSE}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library(tidyverse)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```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load the data we already wrangled: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```{r} load("rdas/murders.rda")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```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## Murder rate by state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note the large state to state variability by generating a barplot showing the murder rate by state: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```{r murder-rate-by-state, echo=FALSE}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murders %&gt;% mutate(abb = reorder(abb, rate)) %&gt;%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ggplot(aes(abb, rate)) + geom_bar(width = 0.5, stat = "identity", color = "black") + coord_flip()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```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400"/>
              <a:buFont typeface="Helvetica Neue"/>
              <a:buNone/>
            </a:pPr>
            <a:r>
              <a:rPr lang="fr-FR" b="0" i="1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Knit</a:t>
            </a:r>
            <a:r>
              <a:rPr lang="fr-FR" b="0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button</a:t>
            </a:r>
            <a:endParaRPr/>
          </a:p>
        </p:txBody>
      </p:sp>
      <p:sp>
        <p:nvSpPr>
          <p:cNvPr id="197" name="Google Shape;197;p28"/>
          <p:cNvSpPr/>
          <p:nvPr/>
        </p:nvSpPr>
        <p:spPr>
          <a:xfrm>
            <a:off x="434007" y="1962835"/>
            <a:ext cx="1107550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first time you click on the </a:t>
            </a:r>
            <a:r>
              <a:rPr lang="fr-FR" sz="1800" b="0" i="1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Knit</a:t>
            </a:r>
            <a:r>
              <a:rPr lang="fr-FR" sz="1800" b="0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button, a dialog box may appear asking you to </a:t>
            </a:r>
            <a:r>
              <a:rPr lang="fr-FR" sz="1800" b="1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install packages </a:t>
            </a:r>
            <a:r>
              <a:rPr lang="fr-FR" sz="1800" b="0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need: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8"/>
          <p:cNvSpPr/>
          <p:nvPr/>
        </p:nvSpPr>
        <p:spPr>
          <a:xfrm>
            <a:off x="644385" y="4662823"/>
            <a:ext cx="10654747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Once you have installed the packages, clicking the </a:t>
            </a:r>
            <a:r>
              <a:rPr lang="fr-FR" sz="1800" b="0" i="1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Knit</a:t>
            </a:r>
            <a:r>
              <a:rPr lang="fr-FR" sz="1800" b="0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will </a:t>
            </a:r>
            <a:r>
              <a:rPr lang="fr-FR" sz="1800" b="1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compile</a:t>
            </a:r>
            <a:r>
              <a:rPr lang="fr-FR" sz="1800" b="0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your R markdown file and the resulting document will pop-up: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produces an html document which you can see in your working directory. To view it, open a terminal and list the files. You can open the file in a browser and use this to present your analysis. You can also produce a PDF or Microsoft document by changing: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output: html_document to output: pdf_document or output: word_document.</a:t>
            </a:r>
            <a:endParaRPr/>
          </a:p>
        </p:txBody>
      </p:sp>
      <p:pic>
        <p:nvPicPr>
          <p:cNvPr id="199" name="Google Shape;19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38450" y="2400300"/>
            <a:ext cx="6515100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400"/>
              <a:buFont typeface="Helvetica Neue"/>
              <a:buNone/>
            </a:pPr>
            <a:r>
              <a:rPr lang="fr-FR" b="0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github_document</a:t>
            </a:r>
            <a:endParaRPr/>
          </a:p>
        </p:txBody>
      </p:sp>
      <p:sp>
        <p:nvSpPr>
          <p:cNvPr id="205" name="Google Shape;205;p29"/>
          <p:cNvSpPr/>
          <p:nvPr/>
        </p:nvSpPr>
        <p:spPr>
          <a:xfrm>
            <a:off x="185531" y="1923078"/>
            <a:ext cx="117414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can also produce documents that render on GitHub using output: github_document like this:</a:t>
            </a:r>
            <a:endParaRPr/>
          </a:p>
        </p:txBody>
      </p:sp>
      <p:pic>
        <p:nvPicPr>
          <p:cNvPr id="206" name="Google Shape;20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06064" y="2292410"/>
            <a:ext cx="5517807" cy="4414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/>
              <a:t>Web report</a:t>
            </a:r>
            <a:endParaRPr/>
          </a:p>
        </p:txBody>
      </p:sp>
      <p:sp>
        <p:nvSpPr>
          <p:cNvPr id="212" name="Google Shape;212;p30"/>
          <p:cNvSpPr/>
          <p:nvPr/>
        </p:nvSpPr>
        <p:spPr>
          <a:xfrm>
            <a:off x="230660" y="1818157"/>
            <a:ext cx="116565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will produce a markdown file, with suffix </a:t>
            </a: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md</a:t>
            </a:r>
            <a:r>
              <a:rPr lang="fr-FR" sz="1800" b="0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that renders in GitHub. Because we have uploaded these files to GitHub, you can click on the </a:t>
            </a: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md</a:t>
            </a:r>
            <a:r>
              <a:rPr lang="fr-FR" sz="1800" b="0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file </a:t>
            </a: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you will see the report as a webpage: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3069" y="2512953"/>
            <a:ext cx="5431309" cy="4345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/>
              <a:t>Slide presentation</a:t>
            </a:r>
            <a:endParaRPr/>
          </a:p>
        </p:txBody>
      </p:sp>
      <p:sp>
        <p:nvSpPr>
          <p:cNvPr id="219" name="Google Shape;219;p31"/>
          <p:cNvSpPr/>
          <p:nvPr/>
        </p:nvSpPr>
        <p:spPr>
          <a:xfrm>
            <a:off x="255104" y="1838813"/>
            <a:ext cx="11423374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 Markdown renders to four presentation formats: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2780E3"/>
              </a:buClr>
              <a:buSzPts val="1800"/>
              <a:buFont typeface="Arial"/>
              <a:buChar char="•"/>
            </a:pPr>
            <a:r>
              <a:rPr lang="fr-FR" sz="1800" b="0" i="0" u="sng" strike="noStrike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beamer_presentation </a:t>
            </a:r>
            <a:r>
              <a:rPr lang="fr-FR" sz="1800" b="0" i="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 - PDF presentations with beamer</a:t>
            </a:r>
            <a:endParaRPr sz="1800" b="0" i="0">
              <a:solidFill>
                <a:srgbClr val="40404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2780E3"/>
              </a:buClr>
              <a:buSzPts val="1800"/>
              <a:buFont typeface="Arial"/>
              <a:buChar char="•"/>
            </a:pPr>
            <a:r>
              <a:rPr lang="fr-FR" sz="1800" b="0" i="0" u="sng" strike="noStrike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ioslides_presentation </a:t>
            </a:r>
            <a:r>
              <a:rPr lang="fr-FR" sz="1800" b="0" i="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 - HTML presentations with ioslides</a:t>
            </a:r>
            <a:endParaRPr sz="1800" b="0" i="0">
              <a:solidFill>
                <a:srgbClr val="40404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2780E3"/>
              </a:buClr>
              <a:buSzPts val="1800"/>
              <a:buFont typeface="Arial"/>
              <a:buChar char="•"/>
            </a:pPr>
            <a:r>
              <a:rPr lang="fr-FR" sz="1800" b="0" i="0" u="sng" strike="noStrike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/>
              </a:rPr>
              <a:t>slidy_presentation </a:t>
            </a:r>
            <a:r>
              <a:rPr lang="fr-FR" sz="1800" b="0" i="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 - HTML presentations with slidy</a:t>
            </a:r>
            <a:endParaRPr sz="1800" b="0" i="0">
              <a:solidFill>
                <a:srgbClr val="40404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2780E3"/>
              </a:buClr>
              <a:buSzPts val="1800"/>
              <a:buFont typeface="Arial"/>
              <a:buChar char="•"/>
            </a:pPr>
            <a:r>
              <a:rPr lang="fr-FR" sz="1800" b="0" i="0" u="sng" strike="noStrike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6"/>
              </a:rPr>
              <a:t>powerpoint_presentation </a:t>
            </a:r>
            <a:r>
              <a:rPr lang="fr-FR" sz="1800" b="0" i="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 - PowerPoint presentation</a:t>
            </a:r>
            <a:endParaRPr sz="1800" b="0" i="0">
              <a:solidFill>
                <a:srgbClr val="40404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2780E3"/>
              </a:buClr>
              <a:buSzPts val="1800"/>
              <a:buFont typeface="Arial"/>
              <a:buChar char="•"/>
            </a:pPr>
            <a:r>
              <a:rPr lang="fr-FR" sz="1800" b="0" i="0" u="sng" strike="noStrike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7"/>
              </a:rPr>
              <a:t>revealjs::revealjs_presentation </a:t>
            </a:r>
            <a:r>
              <a:rPr lang="fr-FR" sz="1800" b="0" i="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 - HTML presentations with reveal.js</a:t>
            </a:r>
            <a:endParaRPr sz="1800" b="0" i="0">
              <a:solidFill>
                <a:srgbClr val="40404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Each format will intuitively divide your content into slides, with a new slide beginning at each first or second level header.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 b="1"/>
              <a:t>R markdown</a:t>
            </a:r>
            <a:endParaRPr/>
          </a:p>
        </p:txBody>
      </p:sp>
      <p:sp>
        <p:nvSpPr>
          <p:cNvPr id="95" name="Google Shape;95;p14"/>
          <p:cNvSpPr/>
          <p:nvPr/>
        </p:nvSpPr>
        <p:spPr>
          <a:xfrm>
            <a:off x="1780760" y="1422331"/>
            <a:ext cx="9033014" cy="5262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Char char="•"/>
            </a:pPr>
            <a:r>
              <a:rPr lang="fr-FR" sz="2400" b="0" i="0" u="none" strike="noStrike" cap="non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Rmarkdown is a comprehensive way of creating reports which involve R.</a:t>
            </a:r>
            <a:endParaRPr/>
          </a:p>
          <a:p>
            <a:pPr marL="285750" marR="0" lvl="0" indent="-133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fr-F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 markdown is a format for </a:t>
            </a:r>
            <a:r>
              <a:rPr lang="fr-FR" sz="2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literate programming</a:t>
            </a:r>
            <a:r>
              <a:rPr lang="fr-F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documents. It is based on </a:t>
            </a:r>
            <a:r>
              <a:rPr lang="fr-FR" sz="2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markdown</a:t>
            </a:r>
            <a:r>
              <a:rPr lang="fr-F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 markup language that is widely used to generate html pages. </a:t>
            </a:r>
            <a:endParaRPr/>
          </a:p>
          <a:p>
            <a:pPr marL="285750" marR="0" lvl="0" indent="-133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fr-F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Literate programming weaves instructions, documentation and detailed comments in between machine executable code, producing a document that describes the program.</a:t>
            </a:r>
            <a:endParaRPr/>
          </a:p>
          <a:p>
            <a:pPr marL="285750" marR="0" lvl="0" indent="-133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fr-F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Unlike a word processor, such as Microsoft Word, where what you see is what you get, with R markdown, you need to </a:t>
            </a:r>
            <a:r>
              <a:rPr lang="fr-FR" sz="2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compile</a:t>
            </a:r>
            <a:r>
              <a:rPr lang="fr-F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the document into the final report.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/>
              <a:t>Power Point</a:t>
            </a:r>
            <a:endParaRPr/>
          </a:p>
        </p:txBody>
      </p:sp>
      <p:sp>
        <p:nvSpPr>
          <p:cNvPr id="225" name="Google Shape;225;p32"/>
          <p:cNvSpPr/>
          <p:nvPr/>
        </p:nvSpPr>
        <p:spPr>
          <a:xfrm>
            <a:off x="294861" y="1885916"/>
            <a:ext cx="3998843" cy="433965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u="none" strike="noStrike">
                <a:solidFill>
                  <a:srgbClr val="4183C4"/>
                </a:solidFill>
                <a:latin typeface="Calibri"/>
                <a:ea typeface="Calibri"/>
                <a:cs typeface="Calibri"/>
                <a:sym typeface="Calibri"/>
              </a:rPr>
              <a:t>---</a:t>
            </a:r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200" u="none" strike="noStrike">
                <a:solidFill>
                  <a:srgbClr val="4183C4"/>
                </a:solidFill>
                <a:latin typeface="Calibri"/>
                <a:ea typeface="Calibri"/>
                <a:cs typeface="Calibri"/>
                <a:sym typeface="Calibri"/>
              </a:rPr>
              <a:t>title: "Habits"</a:t>
            </a:r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u="none" strike="noStrike">
                <a:solidFill>
                  <a:srgbClr val="4183C4"/>
                </a:solidFill>
                <a:latin typeface="Calibri"/>
                <a:ea typeface="Calibri"/>
                <a:cs typeface="Calibri"/>
                <a:sym typeface="Calibri"/>
              </a:rPr>
              <a:t>author: John Doe</a:t>
            </a:r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u="none" strike="noStrike">
                <a:solidFill>
                  <a:srgbClr val="4183C4"/>
                </a:solidFill>
                <a:latin typeface="Calibri"/>
                <a:ea typeface="Calibri"/>
                <a:cs typeface="Calibri"/>
                <a:sym typeface="Calibri"/>
              </a:rPr>
              <a:t>date: March 22, 2005</a:t>
            </a:r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u="none" strike="noStrike">
                <a:solidFill>
                  <a:srgbClr val="4183C4"/>
                </a:solidFill>
                <a:latin typeface="Calibri"/>
                <a:ea typeface="Calibri"/>
                <a:cs typeface="Calibri"/>
                <a:sym typeface="Calibri"/>
              </a:rPr>
              <a:t>output: powerpoint_presentation</a:t>
            </a:r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u="none" strike="noStrike">
                <a:solidFill>
                  <a:srgbClr val="4183C4"/>
                </a:solidFill>
                <a:latin typeface="Calibri"/>
                <a:ea typeface="Calibri"/>
                <a:cs typeface="Calibri"/>
                <a:sym typeface="Calibri"/>
              </a:rPr>
              <a:t>---</a:t>
            </a:r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u="none" strike="noStrike">
                <a:solidFill>
                  <a:srgbClr val="06287E"/>
                </a:solidFill>
                <a:latin typeface="Calibri"/>
                <a:ea typeface="Calibri"/>
                <a:cs typeface="Calibri"/>
                <a:sym typeface="Calibri"/>
              </a:rPr>
              <a:t># In the morning</a:t>
            </a:r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u="none" strike="noStrike">
                <a:solidFill>
                  <a:srgbClr val="06287E"/>
                </a:solidFill>
                <a:latin typeface="Calibri"/>
                <a:ea typeface="Calibri"/>
                <a:cs typeface="Calibri"/>
                <a:sym typeface="Calibri"/>
              </a:rPr>
              <a:t>## Getting up</a:t>
            </a:r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40A070"/>
              </a:buClr>
              <a:buSzPts val="1200"/>
              <a:buFont typeface="Calibri"/>
              <a:buChar char="-"/>
            </a:pPr>
            <a:r>
              <a:rPr lang="fr-FR" sz="1200" u="none" strike="noStrike">
                <a:solidFill>
                  <a:srgbClr val="40A070"/>
                </a:solidFill>
                <a:latin typeface="Calibri"/>
                <a:ea typeface="Calibri"/>
                <a:cs typeface="Calibri"/>
                <a:sym typeface="Calibri"/>
              </a:rPr>
              <a:t>Turn off alarm</a:t>
            </a:r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40A070"/>
              </a:buClr>
              <a:buSzPts val="1200"/>
              <a:buFont typeface="Calibri"/>
              <a:buChar char="-"/>
            </a:pPr>
            <a:r>
              <a:rPr lang="fr-FR" sz="1200" u="none" strike="noStrike">
                <a:solidFill>
                  <a:srgbClr val="40A070"/>
                </a:solidFill>
                <a:latin typeface="Calibri"/>
                <a:ea typeface="Calibri"/>
                <a:cs typeface="Calibri"/>
                <a:sym typeface="Calibri"/>
              </a:rPr>
              <a:t>Get out of bed</a:t>
            </a:r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u="none" strike="noStrike">
                <a:solidFill>
                  <a:srgbClr val="06287E"/>
                </a:solidFill>
                <a:latin typeface="Calibri"/>
                <a:ea typeface="Calibri"/>
                <a:cs typeface="Calibri"/>
                <a:sym typeface="Calibri"/>
              </a:rPr>
              <a:t>## Breakfast</a:t>
            </a:r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40A070"/>
              </a:buClr>
              <a:buSzPts val="1200"/>
              <a:buFont typeface="Calibri"/>
              <a:buChar char="-"/>
            </a:pPr>
            <a:r>
              <a:rPr lang="fr-FR" sz="1200" u="none" strike="noStrike">
                <a:solidFill>
                  <a:srgbClr val="40A070"/>
                </a:solidFill>
                <a:latin typeface="Calibri"/>
                <a:ea typeface="Calibri"/>
                <a:cs typeface="Calibri"/>
                <a:sym typeface="Calibri"/>
              </a:rPr>
              <a:t>Eat eggs</a:t>
            </a:r>
            <a:endParaRPr sz="1200" u="none" strike="noStrike">
              <a:solidFill>
                <a:srgbClr val="40A07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40A070"/>
              </a:buClr>
              <a:buSzPts val="1200"/>
              <a:buFont typeface="Calibri"/>
              <a:buChar char="-"/>
            </a:pPr>
            <a:r>
              <a:rPr lang="fr-FR" sz="1200" u="none" strike="noStrike">
                <a:solidFill>
                  <a:srgbClr val="40A070"/>
                </a:solidFill>
                <a:latin typeface="Calibri"/>
                <a:ea typeface="Calibri"/>
                <a:cs typeface="Calibri"/>
                <a:sym typeface="Calibri"/>
              </a:rPr>
              <a:t>Drink coffee</a:t>
            </a:r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u="none" strike="noStrike">
                <a:solidFill>
                  <a:srgbClr val="06287E"/>
                </a:solidFill>
                <a:latin typeface="Calibri"/>
                <a:ea typeface="Calibri"/>
                <a:cs typeface="Calibri"/>
                <a:sym typeface="Calibri"/>
              </a:rPr>
              <a:t># In the evening</a:t>
            </a:r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u="none" strike="noStrike">
                <a:solidFill>
                  <a:srgbClr val="06287E"/>
                </a:solidFill>
                <a:latin typeface="Calibri"/>
                <a:ea typeface="Calibri"/>
                <a:cs typeface="Calibri"/>
                <a:sym typeface="Calibri"/>
              </a:rPr>
              <a:t>## Dinner</a:t>
            </a:r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40A070"/>
              </a:buClr>
              <a:buSzPts val="1200"/>
              <a:buFont typeface="Calibri"/>
              <a:buChar char="-"/>
            </a:pPr>
            <a:r>
              <a:rPr lang="fr-FR" sz="1200" u="none" strike="noStrike">
                <a:solidFill>
                  <a:srgbClr val="40A070"/>
                </a:solidFill>
                <a:latin typeface="Calibri"/>
                <a:ea typeface="Calibri"/>
                <a:cs typeface="Calibri"/>
                <a:sym typeface="Calibri"/>
              </a:rPr>
              <a:t>Eat spaghetti</a:t>
            </a:r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40A070"/>
              </a:buClr>
              <a:buSzPts val="1200"/>
              <a:buFont typeface="Calibri"/>
              <a:buChar char="-"/>
            </a:pPr>
            <a:r>
              <a:rPr lang="fr-FR" sz="1200" u="none" strike="noStrike">
                <a:solidFill>
                  <a:srgbClr val="40A070"/>
                </a:solidFill>
                <a:latin typeface="Calibri"/>
                <a:ea typeface="Calibri"/>
                <a:cs typeface="Calibri"/>
                <a:sym typeface="Calibri"/>
              </a:rPr>
              <a:t>Drink wine</a:t>
            </a:r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u="none" strike="noStrike">
                <a:solidFill>
                  <a:srgbClr val="4183C4"/>
                </a:solidFill>
                <a:latin typeface="Calibri"/>
                <a:ea typeface="Calibri"/>
                <a:cs typeface="Calibri"/>
                <a:sym typeface="Calibri"/>
              </a:rPr>
              <a:t>---</a:t>
            </a:r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u="none" strike="noStrike">
                <a:solidFill>
                  <a:srgbClr val="40A070"/>
                </a:solidFill>
                <a:latin typeface="Calibri"/>
                <a:ea typeface="Calibri"/>
                <a:cs typeface="Calibri"/>
                <a:sym typeface="Calibri"/>
              </a:rPr>
              <a:t>```{r, cars, fig.cap="A scatterplot.", echo=FALSE}</a:t>
            </a:r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u="none" strike="noStrike">
                <a:solidFill>
                  <a:srgbClr val="40A070"/>
                </a:solidFill>
                <a:latin typeface="Calibri"/>
                <a:ea typeface="Calibri"/>
                <a:cs typeface="Calibri"/>
                <a:sym typeface="Calibri"/>
              </a:rPr>
              <a:t>plot(cars)</a:t>
            </a:r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u="none" strike="noStrike">
                <a:solidFill>
                  <a:srgbClr val="40A070"/>
                </a:solidFill>
                <a:latin typeface="Calibri"/>
                <a:ea typeface="Calibri"/>
                <a:cs typeface="Calibri"/>
                <a:sym typeface="Calibri"/>
              </a:rPr>
              <a:t>```</a:t>
            </a:r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u="none" strike="noStrike">
                <a:solidFill>
                  <a:srgbClr val="06287E"/>
                </a:solidFill>
                <a:latin typeface="Calibri"/>
                <a:ea typeface="Calibri"/>
                <a:cs typeface="Calibri"/>
                <a:sym typeface="Calibri"/>
              </a:rPr>
              <a:t>## Going to sleep</a:t>
            </a:r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40A070"/>
              </a:buClr>
              <a:buSzPts val="1200"/>
              <a:buFont typeface="Calibri"/>
              <a:buChar char="-"/>
            </a:pPr>
            <a:r>
              <a:rPr lang="fr-FR" sz="1200" u="none" strike="noStrike">
                <a:solidFill>
                  <a:srgbClr val="40A070"/>
                </a:solidFill>
                <a:latin typeface="Calibri"/>
                <a:ea typeface="Calibri"/>
                <a:cs typeface="Calibri"/>
                <a:sym typeface="Calibri"/>
              </a:rPr>
              <a:t>Get in bed</a:t>
            </a:r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40A070"/>
              </a:buClr>
              <a:buSzPts val="1200"/>
              <a:buFont typeface="Calibri"/>
              <a:buChar char="-"/>
            </a:pPr>
            <a:r>
              <a:rPr lang="fr-FR" sz="1200" u="none" strike="noStrike">
                <a:solidFill>
                  <a:srgbClr val="40A070"/>
                </a:solidFill>
                <a:latin typeface="Calibri"/>
                <a:ea typeface="Calibri"/>
                <a:cs typeface="Calibri"/>
                <a:sym typeface="Calibri"/>
              </a:rPr>
              <a:t>Count sheep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65928" y="1883488"/>
            <a:ext cx="5696930" cy="4972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/>
              <a:t>Dashboard</a:t>
            </a:r>
            <a:endParaRPr/>
          </a:p>
        </p:txBody>
      </p:sp>
      <p:sp>
        <p:nvSpPr>
          <p:cNvPr id="232" name="Google Shape;232;p33"/>
          <p:cNvSpPr/>
          <p:nvPr/>
        </p:nvSpPr>
        <p:spPr>
          <a:xfrm>
            <a:off x="181232" y="1422740"/>
            <a:ext cx="1137233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Dashboards are a useful way to communicate large amounts of information visually and quickly. Create one with the </a:t>
            </a: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flexdashboard::flex_dashboard</a:t>
            </a:r>
            <a:r>
              <a:rPr lang="fr-FR" sz="1800" b="0" i="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 output format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33"/>
          <p:cNvSpPr/>
          <p:nvPr/>
        </p:nvSpPr>
        <p:spPr>
          <a:xfrm>
            <a:off x="8340811" y="2949828"/>
            <a:ext cx="3645242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Flexdashboard makes it easy to organize your content into a visual layout: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rgbClr val="40404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•"/>
            </a:pPr>
            <a:r>
              <a:rPr lang="fr-FR" sz="1800" b="0" i="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Each Level 1 Header (#) begins a new page in the dashboard.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•"/>
            </a:pPr>
            <a:r>
              <a:rPr lang="fr-FR" sz="1800" b="0" i="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Each Level 2 Header (##) begins a new column.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•"/>
            </a:pPr>
            <a:r>
              <a:rPr lang="fr-FR" sz="1800" b="0" i="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Each Level 3 Header (###) begins a new box.</a:t>
            </a:r>
            <a:endParaRPr/>
          </a:p>
        </p:txBody>
      </p:sp>
      <p:pic>
        <p:nvPicPr>
          <p:cNvPr id="234" name="Google Shape;23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947" y="2216962"/>
            <a:ext cx="7590904" cy="4596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/>
              <a:t>Interactive documents</a:t>
            </a:r>
            <a:endParaRPr/>
          </a:p>
        </p:txBody>
      </p:sp>
      <p:sp>
        <p:nvSpPr>
          <p:cNvPr id="240" name="Google Shape;240;p34"/>
          <p:cNvSpPr/>
          <p:nvPr/>
        </p:nvSpPr>
        <p:spPr>
          <a:xfrm>
            <a:off x="230658" y="1467017"/>
            <a:ext cx="1169361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 Markdown documents are a perfect platform for interactive content. To make your documents interactive, add: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Calibri"/>
              <a:buAutoNum type="arabicPeriod"/>
            </a:pPr>
            <a:r>
              <a:rPr lang="fr-FR" sz="1800" b="0" i="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Interactive JavaScript visualizations based on </a:t>
            </a:r>
            <a:r>
              <a:rPr lang="fr-FR" sz="1800" b="0" i="0" u="sng" strike="noStrike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htmlwidgets </a:t>
            </a:r>
            <a:r>
              <a:rPr lang="fr-FR" sz="1800" b="0" i="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or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Calibri"/>
              <a:buAutoNum type="arabicPeriod"/>
            </a:pPr>
            <a:r>
              <a:rPr lang="fr-FR" sz="1800" b="0" i="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Reactive components made with </a:t>
            </a:r>
            <a:r>
              <a:rPr lang="fr-FR" sz="1800" b="0" i="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Shiny</a:t>
            </a:r>
            <a:endParaRPr sz="1800" b="0" i="0">
              <a:solidFill>
                <a:srgbClr val="40404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41" name="Google Shape;241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65406" y="2390347"/>
            <a:ext cx="7323438" cy="443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/>
              <a:t>Shiny</a:t>
            </a:r>
            <a:endParaRPr/>
          </a:p>
        </p:txBody>
      </p:sp>
      <p:sp>
        <p:nvSpPr>
          <p:cNvPr id="248" name="Google Shape;248;p35"/>
          <p:cNvSpPr/>
          <p:nvPr/>
        </p:nvSpPr>
        <p:spPr>
          <a:xfrm>
            <a:off x="652669" y="1577154"/>
            <a:ext cx="1090653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Shiny is an R package that makes it easy to build interactive web apps straight from R.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You can host standalone apps on a webpage or embed them in </a:t>
            </a:r>
            <a:r>
              <a:rPr lang="fr-FR" sz="1800" b="0" i="0" u="sng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R Markdown</a:t>
            </a:r>
            <a:r>
              <a:rPr lang="fr-FR" sz="1800" b="0" i="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 documents or build </a:t>
            </a:r>
            <a:r>
              <a:rPr lang="fr-FR" sz="1800" b="0" i="0" u="sng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dashboards</a:t>
            </a:r>
            <a:r>
              <a:rPr lang="fr-FR" sz="1800" b="0" i="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You can also extend your Shiny apps with </a:t>
            </a:r>
            <a:r>
              <a:rPr lang="fr-FR" sz="1800" b="0" i="0" u="sng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CSS themes</a:t>
            </a:r>
            <a:r>
              <a:rPr lang="fr-FR" sz="1800" b="0" i="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, </a:t>
            </a:r>
            <a:r>
              <a:rPr lang="fr-FR" sz="1800" b="0" i="0" u="sng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htmlwidgets</a:t>
            </a:r>
            <a:r>
              <a:rPr lang="fr-FR" sz="1800" b="0" i="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, and JavaScript </a:t>
            </a:r>
            <a:r>
              <a:rPr lang="fr-FR" sz="1800" b="0" i="0" u="sng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actions</a:t>
            </a:r>
            <a:r>
              <a:rPr lang="fr-FR" sz="1800" b="0" i="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35"/>
          <p:cNvSpPr/>
          <p:nvPr/>
        </p:nvSpPr>
        <p:spPr>
          <a:xfrm>
            <a:off x="838200" y="3988184"/>
            <a:ext cx="4118919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•"/>
            </a:pPr>
            <a:r>
              <a:rPr lang="fr-FR" sz="1800" b="0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need a deep knowledge of web technologies like HTML, CSS and JavaScript.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•"/>
            </a:pPr>
            <a:r>
              <a:rPr lang="fr-FR" sz="1800" b="0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Making complex interactive apps requires careful analysis of interaction flows to make sure that when an input changes, only the related outputs are updated.</a:t>
            </a:r>
            <a:endParaRPr/>
          </a:p>
        </p:txBody>
      </p:sp>
      <p:sp>
        <p:nvSpPr>
          <p:cNvPr id="250" name="Google Shape;250;p35"/>
          <p:cNvSpPr/>
          <p:nvPr/>
        </p:nvSpPr>
        <p:spPr>
          <a:xfrm>
            <a:off x="4482506" y="2764969"/>
            <a:ext cx="292580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web apps was for R users: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35"/>
          <p:cNvSpPr txBox="1"/>
          <p:nvPr/>
        </p:nvSpPr>
        <p:spPr>
          <a:xfrm>
            <a:off x="1754660" y="3318467"/>
            <a:ext cx="1853513" cy="36933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the past</a:t>
            </a:r>
            <a:endParaRPr/>
          </a:p>
        </p:txBody>
      </p:sp>
      <p:sp>
        <p:nvSpPr>
          <p:cNvPr id="252" name="Google Shape;252;p35"/>
          <p:cNvSpPr txBox="1"/>
          <p:nvPr/>
        </p:nvSpPr>
        <p:spPr>
          <a:xfrm>
            <a:off x="8159578" y="3354167"/>
            <a:ext cx="1853513" cy="36933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shiny</a:t>
            </a:r>
            <a:endParaRPr/>
          </a:p>
        </p:txBody>
      </p:sp>
      <p:sp>
        <p:nvSpPr>
          <p:cNvPr id="253" name="Google Shape;253;p35"/>
          <p:cNvSpPr/>
          <p:nvPr/>
        </p:nvSpPr>
        <p:spPr>
          <a:xfrm>
            <a:off x="7018638" y="3988184"/>
            <a:ext cx="4441716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•"/>
            </a:pPr>
            <a:r>
              <a:rPr lang="fr-FR" sz="1800" b="0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Providing a carefully curated set of user interface (</a:t>
            </a:r>
            <a:r>
              <a:rPr lang="fr-FR" sz="1800" b="1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UI</a:t>
            </a:r>
            <a:r>
              <a:rPr lang="fr-FR" sz="1800" b="0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for short) functions that generate the HTML, CSS, and JavaScript that you need for common tasks.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•"/>
            </a:pPr>
            <a:r>
              <a:rPr lang="fr-FR" sz="1800" b="0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Introducing a new style of programming called </a:t>
            </a:r>
            <a:r>
              <a:rPr lang="fr-FR" sz="1800" b="1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reactive programming</a:t>
            </a:r>
            <a:r>
              <a:rPr lang="fr-FR" sz="1800" b="0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which automatically tracks the dependencies of a code chunk.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/>
              <a:t>Every Shiny app is maintained by a computer running R </a:t>
            </a:r>
            <a:endParaRPr/>
          </a:p>
        </p:txBody>
      </p:sp>
      <p:pic>
        <p:nvPicPr>
          <p:cNvPr id="259" name="Google Shape;259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5377" y="1690688"/>
            <a:ext cx="8381245" cy="4973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/>
              <a:t>Introduction</a:t>
            </a:r>
            <a:endParaRPr/>
          </a:p>
        </p:txBody>
      </p:sp>
      <p:sp>
        <p:nvSpPr>
          <p:cNvPr id="265" name="Google Shape;265;p37"/>
          <p:cNvSpPr/>
          <p:nvPr/>
        </p:nvSpPr>
        <p:spPr>
          <a:xfrm>
            <a:off x="638432" y="2030278"/>
            <a:ext cx="10853351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lang="fr-FR" sz="2400" b="1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</a:t>
            </a:r>
            <a:r>
              <a:rPr lang="fr-FR" sz="2400" b="0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key components of every Shiny app: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Char char="•"/>
            </a:pPr>
            <a:r>
              <a:rPr lang="fr-FR" sz="2400" b="0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fr-FR" sz="2400" b="1" i="0" u="sng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UI</a:t>
            </a:r>
            <a:r>
              <a:rPr lang="fr-FR" sz="2400" b="0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(short for user interface) which defines how your app </a:t>
            </a:r>
            <a:r>
              <a:rPr lang="fr-FR" sz="2400" b="1" i="1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looks</a:t>
            </a:r>
            <a:r>
              <a:rPr lang="fr-FR" sz="2400" b="0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Char char="•"/>
            </a:pPr>
            <a:r>
              <a:rPr lang="fr-FR" sz="2400" b="0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fr-FR" sz="2400" b="1" i="0" u="sng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server function</a:t>
            </a:r>
            <a:r>
              <a:rPr lang="fr-FR" sz="2400" b="0" i="0" u="sng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fr-FR" sz="2400" b="0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which defines how you app </a:t>
            </a:r>
            <a:r>
              <a:rPr lang="fr-FR" sz="2400" b="1" i="1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works</a:t>
            </a:r>
            <a:r>
              <a:rPr lang="fr-FR" sz="2400" b="0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Shiny uses reactive programming to </a:t>
            </a:r>
            <a:r>
              <a:rPr lang="fr-FR" sz="2400" b="1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automatically update outputs </a:t>
            </a:r>
            <a:r>
              <a:rPr lang="fr-FR" sz="2400" b="0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inputs change so we’ll finish off the chapter by learning the third important component of Shiny apps: reactive expressions.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37"/>
          <p:cNvSpPr txBox="1"/>
          <p:nvPr/>
        </p:nvSpPr>
        <p:spPr>
          <a:xfrm>
            <a:off x="1655805" y="5202195"/>
            <a:ext cx="8859795" cy="64633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install.packages</a:t>
            </a: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("shiny")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library</a:t>
            </a: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(shiny)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/>
              <a:t>Build your app </a:t>
            </a:r>
            <a:endParaRPr/>
          </a:p>
        </p:txBody>
      </p:sp>
      <p:pic>
        <p:nvPicPr>
          <p:cNvPr id="272" name="Google Shape;272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2055" y="1676455"/>
            <a:ext cx="7878637" cy="4816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/>
              <a:t>Inputs</a:t>
            </a:r>
            <a:endParaRPr/>
          </a:p>
        </p:txBody>
      </p:sp>
      <p:pic>
        <p:nvPicPr>
          <p:cNvPr id="278" name="Google Shape;278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6886" y="1778391"/>
            <a:ext cx="8859795" cy="4578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/>
              <a:t>Inputs</a:t>
            </a:r>
            <a:endParaRPr/>
          </a:p>
        </p:txBody>
      </p:sp>
      <p:pic>
        <p:nvPicPr>
          <p:cNvPr id="285" name="Google Shape;28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9816" y="1612319"/>
            <a:ext cx="9181070" cy="4797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/>
              <a:t>Syntax</a:t>
            </a:r>
            <a:endParaRPr/>
          </a:p>
        </p:txBody>
      </p:sp>
      <p:pic>
        <p:nvPicPr>
          <p:cNvPr id="291" name="Google Shape;291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570029"/>
            <a:ext cx="10367319" cy="4422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/>
              <a:t>How it works</a:t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3911" y="1509456"/>
            <a:ext cx="9004300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/>
          <p:nvPr/>
        </p:nvSpPr>
        <p:spPr>
          <a:xfrm>
            <a:off x="1722067" y="3429000"/>
            <a:ext cx="3303372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When you run </a:t>
            </a: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render</a:t>
            </a:r>
            <a:r>
              <a:rPr lang="fr-FR" sz="1800" b="0" i="0" u="none" strike="noStrike" cap="none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R Markdown feeds the .Rmd file to </a:t>
            </a:r>
            <a:r>
              <a:rPr lang="fr-FR" sz="1800" b="0" i="0" u="sng" strike="noStrike" cap="none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knitr</a:t>
            </a:r>
            <a:r>
              <a:rPr lang="fr-FR" sz="1800" b="0" i="0" u="none" strike="noStrike" cap="none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which executes all of the code chunks and creates a new markdown (.md) document which includes the code and it’s output.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5"/>
          <p:cNvSpPr/>
          <p:nvPr/>
        </p:nvSpPr>
        <p:spPr>
          <a:xfrm>
            <a:off x="5705062" y="3429000"/>
            <a:ext cx="2832652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markdown file generated by knitr is then processed by </a:t>
            </a:r>
            <a:r>
              <a:rPr lang="fr-FR" sz="1800" b="0" i="0" u="sng" strike="noStrike" cap="none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/>
              </a:rPr>
              <a:t>pandoc ⧉</a:t>
            </a:r>
            <a:r>
              <a:rPr lang="fr-FR" sz="1800" b="0" i="0" u="none" strike="noStrike" cap="none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 which is responsible for creating the finished format.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838200" y="5970927"/>
            <a:ext cx="1101810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may sound complicated, but R Markdown makes it extremely simple by encapsulating all of the above processing into a single </a:t>
            </a: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render</a:t>
            </a:r>
            <a:r>
              <a:rPr lang="fr-FR" sz="1800" b="0" i="0" u="none" strike="noStrike" cap="none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 function.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/>
              <a:t>Other inputs</a:t>
            </a:r>
            <a:endParaRPr/>
          </a:p>
        </p:txBody>
      </p:sp>
      <p:pic>
        <p:nvPicPr>
          <p:cNvPr id="297" name="Google Shape;297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5914" y="1499450"/>
            <a:ext cx="9218605" cy="5259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/>
              <a:t>Outputs</a:t>
            </a:r>
            <a:endParaRPr/>
          </a:p>
        </p:txBody>
      </p:sp>
      <p:pic>
        <p:nvPicPr>
          <p:cNvPr id="303" name="Google Shape;30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9794" y="1838815"/>
            <a:ext cx="9712411" cy="466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/>
              <a:t>Outputs</a:t>
            </a:r>
            <a:endParaRPr/>
          </a:p>
        </p:txBody>
      </p:sp>
      <p:pic>
        <p:nvPicPr>
          <p:cNvPr id="309" name="Google Shape;309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9480" y="1446279"/>
            <a:ext cx="9173763" cy="5176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/>
              <a:t>Outputs</a:t>
            </a:r>
            <a:endParaRPr/>
          </a:p>
        </p:txBody>
      </p:sp>
      <p:pic>
        <p:nvPicPr>
          <p:cNvPr id="315" name="Google Shape;315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3827" y="1949042"/>
            <a:ext cx="9947189" cy="4780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/>
              <a:t>how to assemble inputs into outputs ?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/>
              <a:t>Server function</a:t>
            </a:r>
            <a:endParaRPr/>
          </a:p>
        </p:txBody>
      </p:sp>
      <p:pic>
        <p:nvPicPr>
          <p:cNvPr id="327" name="Google Shape;327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637" y="1670472"/>
            <a:ext cx="5001641" cy="2654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1559216"/>
            <a:ext cx="4919657" cy="2654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0637" y="4213528"/>
            <a:ext cx="4919657" cy="2644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43301" y="4267358"/>
            <a:ext cx="2054648" cy="2536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/>
              <a:t>Render</a:t>
            </a:r>
            <a:endParaRPr/>
          </a:p>
        </p:txBody>
      </p:sp>
      <p:pic>
        <p:nvPicPr>
          <p:cNvPr id="336" name="Google Shape;336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25467" y="2053207"/>
            <a:ext cx="6566533" cy="3618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737" y="2723343"/>
            <a:ext cx="5671751" cy="2460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/>
              <a:t>Two inputs</a:t>
            </a:r>
            <a:endParaRPr/>
          </a:p>
        </p:txBody>
      </p:sp>
      <p:pic>
        <p:nvPicPr>
          <p:cNvPr id="343" name="Google Shape;343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850" y="1328747"/>
            <a:ext cx="9618377" cy="5529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/>
              <a:t>Two outputs</a:t>
            </a:r>
            <a:endParaRPr/>
          </a:p>
        </p:txBody>
      </p:sp>
      <p:pic>
        <p:nvPicPr>
          <p:cNvPr id="349" name="Google Shape;349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301766"/>
            <a:ext cx="9910119" cy="5556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/>
              <a:t>Reactivity</a:t>
            </a:r>
            <a:endParaRPr/>
          </a:p>
        </p:txBody>
      </p:sp>
      <p:pic>
        <p:nvPicPr>
          <p:cNvPr id="355" name="Google Shape;355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8838" y="1599552"/>
            <a:ext cx="10194324" cy="4673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/>
              <a:t>Let’s start</a:t>
            </a:r>
            <a:endParaRPr/>
          </a:p>
        </p:txBody>
      </p:sp>
      <p:sp>
        <p:nvSpPr>
          <p:cNvPr id="110" name="Google Shape;110;p16"/>
          <p:cNvSpPr/>
          <p:nvPr/>
        </p:nvSpPr>
        <p:spPr>
          <a:xfrm>
            <a:off x="523460" y="1823687"/>
            <a:ext cx="1099599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RStudio, you can start an R markdown document by clicking on </a:t>
            </a:r>
            <a:r>
              <a:rPr lang="fr-FR" sz="1800" b="0" i="1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File</a:t>
            </a:r>
            <a:r>
              <a:rPr lang="fr-FR" sz="1800" b="0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 </a:t>
            </a:r>
            <a:r>
              <a:rPr lang="fr-FR" sz="1800" b="0" i="1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New File</a:t>
            </a:r>
            <a:r>
              <a:rPr lang="fr-FR" sz="1800" b="0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the </a:t>
            </a:r>
            <a:r>
              <a:rPr lang="fr-FR" sz="1800" b="0" i="1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 Markdown</a:t>
            </a:r>
            <a:r>
              <a:rPr lang="fr-FR" sz="1800" b="0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like this: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20712" y="2354786"/>
            <a:ext cx="5629018" cy="4503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/>
              <a:t>Two outputs with reactive()</a:t>
            </a:r>
            <a:endParaRPr/>
          </a:p>
        </p:txBody>
      </p:sp>
      <p:pic>
        <p:nvPicPr>
          <p:cNvPr id="361" name="Google Shape;361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0978" y="1690688"/>
            <a:ext cx="9029909" cy="508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/>
              <a:t>Can we prevent the title field from updating the plot? </a:t>
            </a:r>
            <a:endParaRPr/>
          </a:p>
        </p:txBody>
      </p:sp>
      <p:pic>
        <p:nvPicPr>
          <p:cNvPr id="367" name="Google Shape;367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1027" y="1690688"/>
            <a:ext cx="9020432" cy="4642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/>
              <a:t>Can we prevent the title field from updating the plot? </a:t>
            </a:r>
            <a:endParaRPr/>
          </a:p>
        </p:txBody>
      </p:sp>
      <p:pic>
        <p:nvPicPr>
          <p:cNvPr id="373" name="Google Shape;373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828800"/>
            <a:ext cx="4725131" cy="50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52168" y="1828800"/>
            <a:ext cx="3436907" cy="4868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/>
              <a:t>Action buttons</a:t>
            </a:r>
            <a:endParaRPr/>
          </a:p>
        </p:txBody>
      </p:sp>
      <p:pic>
        <p:nvPicPr>
          <p:cNvPr id="380" name="Google Shape;380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0389" y="1983779"/>
            <a:ext cx="9671222" cy="3608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1832" y="1900033"/>
            <a:ext cx="9848335" cy="4175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/>
              <a:t>Action buttons</a:t>
            </a:r>
            <a:endParaRPr/>
          </a:p>
        </p:txBody>
      </p:sp>
      <p:pic>
        <p:nvPicPr>
          <p:cNvPr id="391" name="Google Shape;391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6737" y="1291340"/>
            <a:ext cx="9707063" cy="5566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pic>
        <p:nvPicPr>
          <p:cNvPr id="397" name="Google Shape;397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9880" y="2231385"/>
            <a:ext cx="9461157" cy="3540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pic>
        <p:nvPicPr>
          <p:cNvPr id="403" name="Google Shape;403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8670" y="1537973"/>
            <a:ext cx="9057503" cy="4954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/>
              <a:t>Summary</a:t>
            </a:r>
            <a:endParaRPr/>
          </a:p>
        </p:txBody>
      </p:sp>
      <p:pic>
        <p:nvPicPr>
          <p:cNvPr id="409" name="Google Shape;409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9816" y="1939933"/>
            <a:ext cx="9749481" cy="4204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/>
              <a:t>Project initialization</a:t>
            </a:r>
            <a:endParaRPr/>
          </a:p>
        </p:txBody>
      </p:sp>
      <p:sp>
        <p:nvSpPr>
          <p:cNvPr id="117" name="Google Shape;117;p17"/>
          <p:cNvSpPr/>
          <p:nvPr/>
        </p:nvSpPr>
        <p:spPr>
          <a:xfrm>
            <a:off x="267730" y="2283812"/>
            <a:ext cx="3735860" cy="34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will then be asked to enter a title and author for your document. Here we</a:t>
            </a:r>
            <a:r>
              <a:rPr lang="fr-FR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hypothesized </a:t>
            </a:r>
            <a:r>
              <a:rPr lang="fr-FR" sz="1800" b="0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prepare a report on gun murders so we give it an appropriate name. You can also decide what format you would like the final report to be in: HTML, PDF, or Microsoft Word.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Later, we can easily change this, but here we select html as it is the preferred format for debugging purposes: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0590" y="1909943"/>
            <a:ext cx="6185071" cy="4948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/>
              <a:t>Project initialization</a:t>
            </a:r>
            <a:endParaRPr/>
          </a:p>
        </p:txBody>
      </p:sp>
      <p:sp>
        <p:nvSpPr>
          <p:cNvPr id="124" name="Google Shape;124;p18"/>
          <p:cNvSpPr/>
          <p:nvPr/>
        </p:nvSpPr>
        <p:spPr>
          <a:xfrm>
            <a:off x="330884" y="1786237"/>
            <a:ext cx="35477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will generate a template file: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Google Shape;12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4161" y="1519194"/>
            <a:ext cx="6503602" cy="5202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 b="1"/>
              <a:t>The header</a:t>
            </a:r>
            <a:endParaRPr/>
          </a:p>
        </p:txBody>
      </p:sp>
      <p:sp>
        <p:nvSpPr>
          <p:cNvPr id="131" name="Google Shape;131;p19"/>
          <p:cNvSpPr/>
          <p:nvPr/>
        </p:nvSpPr>
        <p:spPr>
          <a:xfrm>
            <a:off x="488346" y="2028301"/>
            <a:ext cx="11062192" cy="19758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title: "Report on Gun Murders"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author: "Rafael Irizarry"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date: "April 16, 2018"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output: html_document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9"/>
          <p:cNvSpPr/>
          <p:nvPr/>
        </p:nvSpPr>
        <p:spPr>
          <a:xfrm>
            <a:off x="488346" y="1506022"/>
            <a:ext cx="21307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 the top you see: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9"/>
          <p:cNvSpPr/>
          <p:nvPr/>
        </p:nvSpPr>
        <p:spPr>
          <a:xfrm>
            <a:off x="414131" y="4555625"/>
            <a:ext cx="1113640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things between the </a:t>
            </a: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</a:t>
            </a:r>
            <a:r>
              <a:rPr lang="fr-FR" sz="1800" b="0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is the header. We actually don’t need a header, but it is often useful. You can define many other things in the header than what is included in the template.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one parameter that we will highlight is </a:t>
            </a: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r>
              <a:rPr lang="fr-FR" sz="1800" b="0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By changing this to, say, </a:t>
            </a: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pdf_document</a:t>
            </a:r>
            <a:r>
              <a:rPr lang="fr-FR" sz="1800" b="0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we can control the type of output that is produced when we compile.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 b="1"/>
              <a:t>R code chunks</a:t>
            </a:r>
            <a:endParaRPr b="1"/>
          </a:p>
        </p:txBody>
      </p:sp>
      <p:sp>
        <p:nvSpPr>
          <p:cNvPr id="139" name="Google Shape;139;p20"/>
          <p:cNvSpPr/>
          <p:nvPr/>
        </p:nvSpPr>
        <p:spPr>
          <a:xfrm>
            <a:off x="488346" y="2028301"/>
            <a:ext cx="11062192" cy="120032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```{r}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summary(pressure)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```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0"/>
          <p:cNvSpPr/>
          <p:nvPr/>
        </p:nvSpPr>
        <p:spPr>
          <a:xfrm>
            <a:off x="488346" y="1506022"/>
            <a:ext cx="59793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various places in the document, we see something like this: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0"/>
          <p:cNvSpPr/>
          <p:nvPr/>
        </p:nvSpPr>
        <p:spPr>
          <a:xfrm>
            <a:off x="488346" y="3381577"/>
            <a:ext cx="1113640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are the code </a:t>
            </a:r>
            <a:r>
              <a:rPr lang="fr-F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chunks</a:t>
            </a: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When you compile the document, the R code inside the chunk, in this case summary(pressure), will be evaluated and </a:t>
            </a:r>
            <a:r>
              <a:rPr lang="fr-F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result included </a:t>
            </a: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that position in the final document.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add your own R chunks, you can type the characters above quickly with the key binding </a:t>
            </a:r>
            <a:r>
              <a:rPr lang="fr-F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command-option-i </a:t>
            </a: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the Mac and </a:t>
            </a:r>
            <a:r>
              <a:rPr lang="fr-F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Ctrl-Alt-i </a:t>
            </a: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Windows.</a:t>
            </a:r>
            <a:endParaRPr/>
          </a:p>
        </p:txBody>
      </p:sp>
      <p:sp>
        <p:nvSpPr>
          <p:cNvPr id="142" name="Google Shape;142;p20"/>
          <p:cNvSpPr/>
          <p:nvPr/>
        </p:nvSpPr>
        <p:spPr>
          <a:xfrm>
            <a:off x="488346" y="4581906"/>
            <a:ext cx="1121530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recommend getting into the habit of </a:t>
            </a:r>
            <a:r>
              <a:rPr lang="fr-FR" sz="1800" b="1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adding a label</a:t>
            </a:r>
            <a:r>
              <a:rPr lang="fr-FR" sz="1800" b="0" i="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the R code chunks. This will be very useful when debugging, among other situations. You do this by adding a descriptive word like this: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0"/>
          <p:cNvSpPr/>
          <p:nvPr/>
        </p:nvSpPr>
        <p:spPr>
          <a:xfrm>
            <a:off x="488346" y="5351978"/>
            <a:ext cx="11062192" cy="120032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```{r – summary pressure}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summary(pressure)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```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/>
              <a:t>Chunk Options</a:t>
            </a:r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1189381" y="1870575"/>
            <a:ext cx="9246705" cy="4801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•"/>
            </a:pPr>
            <a:r>
              <a:rPr lang="fr-FR" sz="1800" b="0" i="0" u="sng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include = FALSE </a:t>
            </a:r>
            <a:r>
              <a:rPr lang="fr-FR" sz="1800" b="1" i="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prevents code and results</a:t>
            </a:r>
            <a:r>
              <a:rPr lang="fr-FR" sz="1800" b="0" i="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from appearing in the finished file. R Markdown still runs the code in the chunk, and the results can be used by other chunks.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>
              <a:solidFill>
                <a:srgbClr val="40404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•"/>
            </a:pPr>
            <a:r>
              <a:rPr lang="fr-FR" sz="1800" b="0" i="0" u="sng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echo = FALSE </a:t>
            </a:r>
            <a:r>
              <a:rPr lang="fr-FR" sz="1800" b="0" i="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prevents </a:t>
            </a:r>
            <a:r>
              <a:rPr lang="fr-FR" sz="1800" b="1" i="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code, but not the results</a:t>
            </a:r>
            <a:r>
              <a:rPr lang="fr-FR" sz="1800" b="0" i="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from appearing in the finished file. This is a useful way to embed figures.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40404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 </a:t>
            </a:r>
            <a:r>
              <a:rPr lang="fr-FR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eval</a:t>
            </a: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option disables the </a:t>
            </a:r>
            <a:r>
              <a:rPr lang="fr-F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execution</a:t>
            </a: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the code.</a:t>
            </a:r>
            <a:endParaRPr sz="1800" b="0" i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>
              <a:solidFill>
                <a:srgbClr val="40404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•"/>
            </a:pPr>
            <a:r>
              <a:rPr lang="fr-FR" sz="1800" i="0" u="sng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message = FALSE </a:t>
            </a:r>
            <a:r>
              <a:rPr lang="fr-FR" sz="1800" b="0" i="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prevents </a:t>
            </a:r>
            <a:r>
              <a:rPr lang="fr-FR" sz="1800" b="1" i="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messages</a:t>
            </a:r>
            <a:r>
              <a:rPr lang="fr-FR" sz="1800" b="0" i="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that are generated by code from appearing in the finished file.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>
              <a:solidFill>
                <a:srgbClr val="40404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•"/>
            </a:pPr>
            <a:r>
              <a:rPr lang="fr-FR" sz="1800" i="0" u="sng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warning = FALSE </a:t>
            </a:r>
            <a:r>
              <a:rPr lang="fr-FR" sz="1800" b="0" i="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prevents </a:t>
            </a:r>
            <a:r>
              <a:rPr lang="fr-FR" sz="1800" b="1" i="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warnings</a:t>
            </a:r>
            <a:r>
              <a:rPr lang="fr-FR" sz="1800" b="0" i="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that are generated by code from appearing in the finished.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>
              <a:solidFill>
                <a:srgbClr val="40404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•"/>
            </a:pPr>
            <a:r>
              <a:rPr lang="fr-FR" sz="1800" i="0" u="sng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fig.cap = "..." </a:t>
            </a:r>
            <a:r>
              <a:rPr lang="fr-FR" sz="1800" b="0" i="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adds a </a:t>
            </a:r>
            <a:r>
              <a:rPr lang="fr-FR" sz="1800" b="1" i="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caption</a:t>
            </a:r>
            <a:r>
              <a:rPr lang="fr-FR" sz="1800" b="0" i="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to graphical results.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>
              <a:solidFill>
                <a:srgbClr val="40404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See the </a:t>
            </a:r>
            <a:r>
              <a:rPr lang="fr-FR" sz="1800" b="0" i="0" u="sng" strike="noStrike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R Markdown Reference Guide ⧉</a:t>
            </a:r>
            <a:r>
              <a:rPr lang="fr-FR" sz="1800" b="0" i="0">
                <a:solidFill>
                  <a:srgbClr val="40404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 for a complete list of knitr chunk options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2018</Words>
  <Application>Microsoft Office PowerPoint</Application>
  <PresentationFormat>Widescreen</PresentationFormat>
  <Paragraphs>216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Lato</vt:lpstr>
      <vt:lpstr>Helvetica Neue</vt:lpstr>
      <vt:lpstr>Source Sans Pro</vt:lpstr>
      <vt:lpstr>Calibri</vt:lpstr>
      <vt:lpstr>Office Theme</vt:lpstr>
      <vt:lpstr>R markdown and Shiny</vt:lpstr>
      <vt:lpstr>R markdown</vt:lpstr>
      <vt:lpstr>How it works</vt:lpstr>
      <vt:lpstr>Let’s start</vt:lpstr>
      <vt:lpstr>Project initialization</vt:lpstr>
      <vt:lpstr>Project initialization</vt:lpstr>
      <vt:lpstr>The header</vt:lpstr>
      <vt:lpstr>R code chunks</vt:lpstr>
      <vt:lpstr>Chunk Options</vt:lpstr>
      <vt:lpstr>Code Languages</vt:lpstr>
      <vt:lpstr>Tables </vt:lpstr>
      <vt:lpstr>Markdown Basics</vt:lpstr>
      <vt:lpstr>Markdown Basics</vt:lpstr>
      <vt:lpstr>knitR</vt:lpstr>
      <vt:lpstr>Example </vt:lpstr>
      <vt:lpstr>Knit button</vt:lpstr>
      <vt:lpstr>github_document</vt:lpstr>
      <vt:lpstr>Web report</vt:lpstr>
      <vt:lpstr>Slide presentation</vt:lpstr>
      <vt:lpstr>Power Point</vt:lpstr>
      <vt:lpstr>Dashboard</vt:lpstr>
      <vt:lpstr>Interactive documents</vt:lpstr>
      <vt:lpstr>Shiny</vt:lpstr>
      <vt:lpstr>Every Shiny app is maintained by a computer running R </vt:lpstr>
      <vt:lpstr>Introduction</vt:lpstr>
      <vt:lpstr>Build your app </vt:lpstr>
      <vt:lpstr>Inputs</vt:lpstr>
      <vt:lpstr>Inputs</vt:lpstr>
      <vt:lpstr>Syntax</vt:lpstr>
      <vt:lpstr>Other inputs</vt:lpstr>
      <vt:lpstr>Outputs</vt:lpstr>
      <vt:lpstr>Outputs</vt:lpstr>
      <vt:lpstr>Outputs</vt:lpstr>
      <vt:lpstr>how to assemble inputs into outputs ?</vt:lpstr>
      <vt:lpstr>Server function</vt:lpstr>
      <vt:lpstr>Render</vt:lpstr>
      <vt:lpstr>Two inputs</vt:lpstr>
      <vt:lpstr>Two outputs</vt:lpstr>
      <vt:lpstr>Reactivity</vt:lpstr>
      <vt:lpstr>Two outputs with reactive()</vt:lpstr>
      <vt:lpstr>Can we prevent the title field from updating the plot? </vt:lpstr>
      <vt:lpstr>Can we prevent the title field from updating the plot? </vt:lpstr>
      <vt:lpstr>Action buttons</vt:lpstr>
      <vt:lpstr>PowerPoint Presentation</vt:lpstr>
      <vt:lpstr>Action buttons</vt:lpstr>
      <vt:lpstr>PowerPoint Presentation</vt:lpstr>
      <vt:lpstr>PowerPoint Presentation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markdown and Shiny</dc:title>
  <dc:creator>ayoub youssoufi</dc:creator>
  <cp:lastModifiedBy>ayoub youssoufi</cp:lastModifiedBy>
  <cp:revision>1</cp:revision>
  <dcterms:modified xsi:type="dcterms:W3CDTF">2021-11-09T12:32:51Z</dcterms:modified>
</cp:coreProperties>
</file>